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4"/>
  </p:notesMasterIdLst>
  <p:sldIdLst>
    <p:sldId id="256" r:id="rId2"/>
    <p:sldId id="323" r:id="rId3"/>
    <p:sldId id="291" r:id="rId4"/>
    <p:sldId id="294" r:id="rId5"/>
    <p:sldId id="295" r:id="rId6"/>
    <p:sldId id="296" r:id="rId7"/>
    <p:sldId id="293" r:id="rId8"/>
    <p:sldId id="297" r:id="rId9"/>
    <p:sldId id="298" r:id="rId10"/>
    <p:sldId id="299" r:id="rId11"/>
    <p:sldId id="315" r:id="rId12"/>
    <p:sldId id="314" r:id="rId13"/>
    <p:sldId id="301" r:id="rId14"/>
    <p:sldId id="300" r:id="rId15"/>
    <p:sldId id="316" r:id="rId16"/>
    <p:sldId id="304" r:id="rId17"/>
    <p:sldId id="317" r:id="rId18"/>
    <p:sldId id="305" r:id="rId19"/>
    <p:sldId id="318" r:id="rId20"/>
    <p:sldId id="309" r:id="rId21"/>
    <p:sldId id="311" r:id="rId22"/>
    <p:sldId id="310" r:id="rId23"/>
    <p:sldId id="302" r:id="rId24"/>
    <p:sldId id="319" r:id="rId25"/>
    <p:sldId id="303" r:id="rId26"/>
    <p:sldId id="322" r:id="rId27"/>
    <p:sldId id="292" r:id="rId28"/>
    <p:sldId id="320" r:id="rId29"/>
    <p:sldId id="313" r:id="rId30"/>
    <p:sldId id="321" r:id="rId31"/>
    <p:sldId id="312" r:id="rId32"/>
    <p:sldId id="282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422"/>
    <p:restoredTop sz="93641"/>
  </p:normalViewPr>
  <p:slideViewPr>
    <p:cSldViewPr snapToGrid="0" snapToObjects="1">
      <p:cViewPr varScale="1">
        <p:scale>
          <a:sx n="79" d="100"/>
          <a:sy n="79" d="100"/>
        </p:scale>
        <p:origin x="224" y="6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0" d="100"/>
        <a:sy n="12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86939B-C2BD-984A-B580-7D8280183BCE}" type="datetimeFigureOut">
              <a:rPr lang="en-US" smtClean="0"/>
              <a:t>8/28/18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19A83E-0401-A34D-9C72-7E11B0EBD1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0556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Figures taken from https://</a:t>
            </a:r>
            <a:r>
              <a:rPr lang="en-US" dirty="0" err="1"/>
              <a:t>www.inferentialthinking.com</a:t>
            </a:r>
            <a:r>
              <a:rPr lang="en-US" dirty="0"/>
              <a:t>/chapters/14/5/</a:t>
            </a:r>
            <a:r>
              <a:rPr lang="en-US" dirty="0" err="1"/>
              <a:t>Variability_of_the_Sample_Mean</a:t>
            </a:r>
            <a:endParaRPr lang="en-US" dirty="0"/>
          </a:p>
          <a:p>
            <a:endParaRPr lang="en-US" dirty="0"/>
          </a:p>
          <a:p>
            <a:r>
              <a:rPr lang="en-US" dirty="0"/>
              <a:t>Data are flight delays for United flights.  The code that generated the data sampled without replacement from 14000 </a:t>
            </a:r>
            <a:r>
              <a:rPr lang="en-US" dirty="0" err="1"/>
              <a:t>fligths</a:t>
            </a:r>
            <a:r>
              <a:rPr lang="en-US" dirty="0"/>
              <a:t>.  The histogram shows the percentage of samples with a mean in a given range.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19A83E-0401-A34D-9C72-7E11B0EBD11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6879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Taken from the DS100 textbook, http://www.textbook.ds100.org/</a:t>
            </a:r>
            <a:r>
              <a:rPr lang="en-US" dirty="0" err="1"/>
              <a:t>ch</a:t>
            </a:r>
            <a:r>
              <a:rPr lang="en-US" dirty="0"/>
              <a:t>/02/</a:t>
            </a:r>
            <a:r>
              <a:rPr lang="en-US" dirty="0" err="1"/>
              <a:t>design_srs_vs_big_data.html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19A83E-0401-A34D-9C72-7E11B0EBD11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1528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F7FC9-EB7A-7549-9100-EC301E4F2A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006314-D634-B242-A8A1-A7D3A21723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B85114-DFAD-FA42-99B8-ABC78BA64E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1BDDAC-B3A1-A34A-8F6F-602C17030888}" type="datetime1">
              <a:rPr lang="en-US" smtClean="0"/>
              <a:t>8/28/18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701FAE-5F87-7F4A-9CCA-B8F124001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75C2FB-62A5-FE46-AC0B-A30E7EA0A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3734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A4E11B-CB46-C742-9413-DA364E581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CB0831B-ED8E-524D-BE5E-DCB04FAC22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8D360D-C09F-0042-8921-689C245894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1DDE4-2D7D-0A4B-B873-4F13C6271F3F}" type="datetime1">
              <a:rPr lang="en-US" smtClean="0"/>
              <a:t>8/28/18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6C5C5F-D3A3-A646-80A1-CA4F205547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7F5633-35E0-1342-8AD3-030863EEF5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6329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050BE4A-698F-8441-B90B-4DD98123EC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BD087F-2D87-2B4A-A336-5A5BDC8225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89C8B5-4535-5647-97E7-7C8451D8EC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248A2-94C0-7648-8850-E79F070A3604}" type="datetime1">
              <a:rPr lang="en-US" smtClean="0"/>
              <a:t>8/28/18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805573-B435-E649-8E0C-6C51B2C22D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A2DF6B-D06E-EB4B-8B56-7945E5595C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1871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B2E9F5-78A5-7E47-A51B-BBACFB93B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0A9B87-2563-FF49-97C7-FDB09B7C6A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AE9A14-FF9A-9341-954A-8B797FAC33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099794-B2EB-1943-BBD5-BBB575F9362D}" type="datetime1">
              <a:rPr lang="en-US" smtClean="0"/>
              <a:t>8/28/18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C4C552-29DA-6B4C-A1EF-8D282A9A98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294E0F-9E13-7043-BEAC-407BCDA666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6975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ABB985-3AD1-0A4E-AC60-C8A3DCCFAE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AFCA01-5AC6-7F43-92DD-09ABDB5083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D3608-6127-0445-8560-AA565DE473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CDC646-7E1C-D342-ACAB-10A980E553F5}" type="datetime1">
              <a:rPr lang="en-US" smtClean="0"/>
              <a:t>8/28/18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26F776-EA9A-0B4D-B0D8-42AF2F040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94AD63-795E-8E46-A334-A2122F1E37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4660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7E4BD-48C7-6546-BB94-E053C1409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BEF381-EF85-6D4A-B00F-55EF8A134F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B97458-2564-DA42-A58A-44B80E39A8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06E1FC-9DDD-8848-94C3-D3F2779CE6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9F6F1B-A584-9740-B9CC-3BE151A5FFD8}" type="datetime1">
              <a:rPr lang="en-US" smtClean="0"/>
              <a:t>8/28/18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FFD095-03DB-C449-A514-88105F3A25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DAF230-98BC-AD4A-93A4-371C839C2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005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BA7FE3-604D-5E41-B28D-A76AA24EA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B5E32E-0769-A44E-B0A0-5CBBFBE75F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3B67E9-ED2B-5142-8093-87F1300BDA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1403D17-9BBD-914D-BAF3-0F417301BEE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AC978B4-19FE-0C4E-8190-403E4347A5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B1FFB-A876-3B48-9421-20B9B7F0BE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57CEF6-DE97-8C4E-A864-E1C604BE34E3}" type="datetime1">
              <a:rPr lang="en-US" smtClean="0"/>
              <a:t>8/28/18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16DDAFF-4366-F64C-A733-657E9564DC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77022AB-166E-0C43-BA74-44F24F86A4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9522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AF71EE-34A9-3F44-B4A6-BC6D441A32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A58D67C-5A5F-BE48-BA73-C886BFDCCB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34C16-9C82-704A-8EEE-29BA836E2F19}" type="datetime1">
              <a:rPr lang="en-US" smtClean="0"/>
              <a:t>8/28/18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017026D-05C6-7C45-8AC7-F6E0F541B5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6544E9-8A61-634B-8666-644EB25C6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6285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D4F6AAD-B439-8046-9684-2DCC1033E7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566EB-4E69-A94C-9E2E-58BC3167CFA9}" type="datetime1">
              <a:rPr lang="en-US" smtClean="0"/>
              <a:t>8/28/18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05B655-4147-E441-9ADD-A7F489823C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99F4FF-0802-9D45-B611-0AA40D01E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8458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C43DF0-EB36-D94A-AC72-E47A27462A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80FA92-9DDC-8F47-9C91-AAD58C2AF8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A870A4-C063-E842-B0E6-65EE01A170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D139FA-BA47-3342-8D8A-6B0B00CCEE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FD3C1B-6FB8-014B-8C40-9F140E22D834}" type="datetime1">
              <a:rPr lang="en-US" smtClean="0"/>
              <a:t>8/28/18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EA7600-BDF2-0E40-9712-E715096DF9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5AE18C-2963-7A4F-98B1-0E6976B2C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9373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236EDF-22E0-8D41-B6E7-B9975E74DB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5746061-0198-524D-82B8-567EB785F66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D7BBDF-8A58-6D4B-A621-75351B9F43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57AE93-EC84-2045-9D83-E7B1075747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74562-6797-8A43-8A7D-25CB7BC8E00C}" type="datetime1">
              <a:rPr lang="en-US" smtClean="0"/>
              <a:t>8/28/18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ECEE2A-A4D3-004D-8CA6-8BE601812B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F0027F-2959-8740-9557-B36F4C732E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367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57FA67B-1A12-3F4A-9E87-A303A8C40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6D706B-C34E-1F44-BF0A-5F9C13EE41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D283D8-E35F-3B4B-A971-2BEBD9DF6AF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7551D4-79AA-D344-8FF9-1ECB79C05119}" type="datetime1">
              <a:rPr lang="en-US" smtClean="0"/>
              <a:t>8/28/18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9A3C66-6F9F-3C4D-B0B0-DB8D14C24E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F9C13D-EDDE-D648-8719-0E773DE716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4C0642-4071-7D48-AFF8-BD27182896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4328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em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tiff"/><Relationship Id="rId4" Type="http://schemas.openxmlformats.org/officeDocument/2006/relationships/image" Target="../media/image14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339BA8-CFCE-D84A-BBB6-196BCA163E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84856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dirty="0"/>
              <a:t>Data, Environment and Society</a:t>
            </a:r>
            <a:br>
              <a:rPr lang="en-US" dirty="0"/>
            </a:br>
            <a:br>
              <a:rPr lang="en-US" dirty="0"/>
            </a:br>
            <a:r>
              <a:rPr lang="en-US" sz="7300" dirty="0"/>
              <a:t>Lecture 2: Origins of data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2C8A9D-DF07-BA49-B598-8707BF2BA0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29550"/>
            <a:ext cx="9144000" cy="1655762"/>
          </a:xfrm>
        </p:spPr>
        <p:txBody>
          <a:bodyPr/>
          <a:lstStyle/>
          <a:p>
            <a:r>
              <a:rPr lang="en-US" dirty="0"/>
              <a:t>August 28, 2018</a:t>
            </a:r>
          </a:p>
          <a:p>
            <a:r>
              <a:rPr lang="en-US" dirty="0"/>
              <a:t>Instructor: Duncan </a:t>
            </a:r>
            <a:r>
              <a:rPr lang="en-US" dirty="0" err="1"/>
              <a:t>Calllaway</a:t>
            </a:r>
            <a:endParaRPr lang="en-US" dirty="0"/>
          </a:p>
          <a:p>
            <a:r>
              <a:rPr lang="en-US" dirty="0"/>
              <a:t>GSI: </a:t>
            </a:r>
            <a:r>
              <a:rPr lang="en-US" dirty="0" err="1"/>
              <a:t>Seigi</a:t>
            </a:r>
            <a:r>
              <a:rPr lang="en-US" dirty="0"/>
              <a:t> </a:t>
            </a:r>
            <a:r>
              <a:rPr lang="en-US" dirty="0" err="1"/>
              <a:t>Karasaki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52215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8D655E-8551-CC4D-8B3C-C70FB1790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Probability of one event OR another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F364E3-674A-D047-98FC-8EC806A7DB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What’s </a:t>
            </a:r>
            <a:r>
              <a:rPr lang="en-US" dirty="0" err="1"/>
              <a:t>prob</a:t>
            </a:r>
            <a:r>
              <a:rPr lang="en-US" dirty="0"/>
              <a:t> of drawing heads or tails?</a:t>
            </a:r>
          </a:p>
          <a:p>
            <a:pPr marL="457200" lvl="1" indent="0">
              <a:buNone/>
            </a:pPr>
            <a:r>
              <a:rPr lang="en-US" dirty="0"/>
              <a:t>1</a:t>
            </a:r>
          </a:p>
          <a:p>
            <a:r>
              <a:rPr lang="en-US" dirty="0"/>
              <a:t>What’s probability of rolling 1 or 6 on 6 sided die?</a:t>
            </a:r>
          </a:p>
          <a:p>
            <a:pPr marL="457200" lvl="1" indent="0">
              <a:buNone/>
            </a:pPr>
            <a:r>
              <a:rPr lang="en-US" dirty="0"/>
              <a:t>1/3</a:t>
            </a:r>
          </a:p>
          <a:p>
            <a:r>
              <a:rPr lang="en-US" dirty="0"/>
              <a:t>How did you get this answer?</a:t>
            </a:r>
          </a:p>
          <a:p>
            <a:pPr lvl="1"/>
            <a:r>
              <a:rPr lang="en-US" dirty="0"/>
              <a:t>Addition!</a:t>
            </a:r>
          </a:p>
          <a:p>
            <a:r>
              <a:rPr lang="en-US" dirty="0"/>
              <a:t>If events are independent,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3C0DAD-068C-9F45-B676-B31524686C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10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669EFA-5418-C642-8DA8-FDF19A1EBB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6412" y="5122926"/>
            <a:ext cx="7737150" cy="6804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83A2C68-1B64-B543-A6EF-171806AD04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0992" y="5844411"/>
            <a:ext cx="4926698" cy="665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04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49B71-AA6E-0249-A599-664392058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important assumption…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577E12-2254-284D-B94B-B2E8C05731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assumption did we have to make to add probabilities together?</a:t>
            </a:r>
          </a:p>
          <a:p>
            <a:pPr lvl="1"/>
            <a:r>
              <a:rPr lang="en-US" dirty="0"/>
              <a:t>Events are independent of one another!</a:t>
            </a:r>
          </a:p>
          <a:p>
            <a:pPr lvl="1"/>
            <a:endParaRPr lang="en-US" dirty="0"/>
          </a:p>
          <a:p>
            <a:r>
              <a:rPr lang="en-US" dirty="0"/>
              <a:t>Can you think of simple processes in which events are not independent of each other?</a:t>
            </a:r>
          </a:p>
          <a:p>
            <a:pPr lvl="1"/>
            <a:r>
              <a:rPr lang="en-US" dirty="0"/>
              <a:t>Go fish: Probability of what you draw depends on what I drew already.</a:t>
            </a:r>
          </a:p>
          <a:p>
            <a:pPr lvl="1"/>
            <a:r>
              <a:rPr lang="en-US" dirty="0"/>
              <a:t>Car accidents: Probability of injury depends on weather for that day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FE90EE-C945-9A41-AD17-940C4E8DA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265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AD89F-A1CE-ED4F-8A4F-0DB1CD24C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Events don’t need to be individual outcomes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FFFB16-D0B9-1641-AE37-A5625F779B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example, a sequence of two coin tosses.  </a:t>
            </a:r>
          </a:p>
          <a:p>
            <a:r>
              <a:rPr lang="en-US" dirty="0"/>
              <a:t>We say the set of possible outcomes, or the sample space, is</a:t>
            </a:r>
          </a:p>
          <a:p>
            <a:endParaRPr lang="en-US" dirty="0"/>
          </a:p>
          <a:p>
            <a:r>
              <a:rPr lang="en-US" dirty="0"/>
              <a:t>What is the probability that a pair of tosses has at least one head?</a:t>
            </a:r>
          </a:p>
          <a:p>
            <a:pPr marL="0" indent="0">
              <a:buNone/>
            </a:pPr>
            <a:r>
              <a:rPr lang="en-US" dirty="0"/>
              <a:t>	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1AFA86-A376-2340-ABA4-93C28C63C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12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A0E758-D35F-494D-9F90-B25F7DE2FF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4724" y="2877312"/>
            <a:ext cx="3301238" cy="4831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99214C5-D706-3E44-A416-01A757C6BF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398" y="3974353"/>
            <a:ext cx="8155877" cy="687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743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8D655E-8551-CC4D-8B3C-C70FB1790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Probability of one event AND another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F364E3-674A-D047-98FC-8EC806A7DB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What’s the probability of flipping heads followed by tails?</a:t>
            </a:r>
          </a:p>
          <a:p>
            <a:pPr marL="457200" lvl="1" indent="0">
              <a:buNone/>
            </a:pPr>
            <a:r>
              <a:rPr lang="en-US" dirty="0"/>
              <a:t>	</a:t>
            </a:r>
            <a:r>
              <a:rPr lang="en-US" sz="2800" dirty="0"/>
              <a:t>1/4</a:t>
            </a:r>
            <a:endParaRPr lang="en-US" dirty="0"/>
          </a:p>
          <a:p>
            <a:r>
              <a:rPr lang="en-US" dirty="0"/>
              <a:t>What’s the probability of rolling 1 followed by 6?</a:t>
            </a:r>
          </a:p>
          <a:p>
            <a:pPr marL="0" indent="0">
              <a:buNone/>
            </a:pPr>
            <a:r>
              <a:rPr lang="en-US" dirty="0"/>
              <a:t>	1/36</a:t>
            </a:r>
          </a:p>
          <a:p>
            <a:r>
              <a:rPr lang="en-US" dirty="0"/>
              <a:t>How did you get the answer?</a:t>
            </a:r>
          </a:p>
          <a:p>
            <a:pPr lvl="1"/>
            <a:r>
              <a:rPr lang="en-US" dirty="0"/>
              <a:t>Multiplication!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3C0DAD-068C-9F45-B676-B31524686C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13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B7474B-8D0E-6542-851C-B06EFF1FE6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3551" y="5298579"/>
            <a:ext cx="2649173" cy="6868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DCB444C-EED6-664D-9176-948E01DAD4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9793" y="5351610"/>
            <a:ext cx="2649173" cy="6868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8569C35-266A-8E45-A5C3-9FF15CFF78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2724" y="4194191"/>
            <a:ext cx="3160427" cy="569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308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FCE328-7439-ED45-8FFC-D49B82884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 Probability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7A216B-5129-0E43-AFA7-B8DAABE059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What’s that?</a:t>
            </a:r>
          </a:p>
          <a:p>
            <a:pPr lvl="1"/>
            <a:r>
              <a:rPr lang="en-US" dirty="0"/>
              <a:t>The probability one event occurs given that another event </a:t>
            </a:r>
            <a:r>
              <a:rPr lang="en-US" i="1" dirty="0"/>
              <a:t>also</a:t>
            </a:r>
            <a:r>
              <a:rPr lang="en-US" dirty="0"/>
              <a:t> occurs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Examples of when it matters: </a:t>
            </a:r>
          </a:p>
          <a:p>
            <a:pPr lvl="1"/>
            <a:r>
              <a:rPr lang="en-US" dirty="0"/>
              <a:t>Again, car accident injuries and weather</a:t>
            </a:r>
          </a:p>
          <a:p>
            <a:pPr lvl="1"/>
            <a:r>
              <a:rPr lang="en-US" dirty="0"/>
              <a:t>Probability someone is over 6 feet tall, given they are from Norway.</a:t>
            </a:r>
          </a:p>
          <a:p>
            <a:pPr lvl="1"/>
            <a:r>
              <a:rPr lang="en-US" dirty="0"/>
              <a:t>“What’s the probability someone goes to the ER with heart palpitations if the air quality index is greater than 100?”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AA3BE9-D183-F348-97AC-A75340C84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14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8972C5-9211-5944-97D9-10D669F5C0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8588" y="2800351"/>
            <a:ext cx="2387600" cy="59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029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586B9-0E6D-694D-BE03-B6823E52A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 probability with independent events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7C168-A727-F442-99C3-3B045525FA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A and B are independent, what’s the probability that A happens given B?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344DCF-B7B8-9646-A149-FE48B12F3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15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5510EB-699D-8A41-8204-BA83A8990D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800"/>
          <a:stretch/>
        </p:blipFill>
        <p:spPr>
          <a:xfrm>
            <a:off x="4838700" y="3532187"/>
            <a:ext cx="2825750" cy="73818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78BBCA4-1592-7444-8176-9EFFC263FB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2199"/>
          <a:stretch/>
        </p:blipFill>
        <p:spPr>
          <a:xfrm>
            <a:off x="3787779" y="2730500"/>
            <a:ext cx="2587621" cy="738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122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A89F58-2D84-9046-9352-665C9B05F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random sample (SRS)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A8FDB5-5693-A047-A847-04EF0618EA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subset of elements of a population</a:t>
            </a:r>
          </a:p>
          <a:p>
            <a:r>
              <a:rPr lang="en-US" dirty="0"/>
              <a:t>Each element is chosen at random</a:t>
            </a:r>
          </a:p>
          <a:p>
            <a:r>
              <a:rPr lang="en-US" dirty="0"/>
              <a:t>With replacement: </a:t>
            </a:r>
          </a:p>
          <a:p>
            <a:pPr lvl="1"/>
            <a:r>
              <a:rPr lang="en-US" dirty="0"/>
              <a:t>after you choose an element, it goes back into the set of elements you’re randomly sampling from.</a:t>
            </a:r>
          </a:p>
          <a:p>
            <a:r>
              <a:rPr lang="en-US" dirty="0"/>
              <a:t>Without replacement: </a:t>
            </a:r>
          </a:p>
          <a:p>
            <a:pPr lvl="1"/>
            <a:r>
              <a:rPr lang="en-US" dirty="0"/>
              <a:t>after you choose an element, it does not go back into the set of elements you’re randomly sampling from.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CE4DF7-8FD7-7940-AA9C-016323997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34472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2B8305-A172-4840-8CEC-799D9FF6E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EAF185-86E0-0D48-A465-F0B0C78427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Put a “TRUE” or “FALSE” in each entry of the table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 concrete example: Label 10 cards 1 through 10. What is the probability you draw 7 given you </a:t>
            </a:r>
            <a:r>
              <a:rPr lang="en-US" i="1" dirty="0"/>
              <a:t>first</a:t>
            </a:r>
            <a:r>
              <a:rPr lang="en-US" dirty="0"/>
              <a:t> draw 5 for</a:t>
            </a:r>
          </a:p>
          <a:p>
            <a:pPr lvl="1"/>
            <a:r>
              <a:rPr lang="en-US" dirty="0"/>
              <a:t>Random sample without replacement?</a:t>
            </a:r>
          </a:p>
          <a:p>
            <a:pPr lvl="1"/>
            <a:r>
              <a:rPr lang="en-US" dirty="0"/>
              <a:t>Random sample with replacement?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D2AA98-847E-CB45-97C6-CED4A0E553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17</a:t>
            </a:fld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6F2CA04-CBA1-314F-84C6-0E60A63828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4006975"/>
              </p:ext>
            </p:extLst>
          </p:nvPr>
        </p:nvGraphicFramePr>
        <p:xfrm>
          <a:off x="1511300" y="2713566"/>
          <a:ext cx="8128000" cy="111252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3261759331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5820737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58548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SRS with replacement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17387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SRS without replacement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9186207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D4F7724B-D339-DD49-9231-282739B401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5598834"/>
              </p:ext>
            </p:extLst>
          </p:nvPr>
        </p:nvGraphicFramePr>
        <p:xfrm>
          <a:off x="1511300" y="2713566"/>
          <a:ext cx="8128000" cy="111252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3261759331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5820737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58548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SRS with replacement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TRUE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17387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SRS without replacement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FALSE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9186207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95115A91-488F-514A-A459-B41F133C92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7800" y="2675466"/>
            <a:ext cx="2030310" cy="461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748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0E269-65CC-0341-B058-51B642E4F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other random sampling strategies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099155-AB15-5244-828E-A6A1BC1B8D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Cluster random sampling</a:t>
            </a:r>
          </a:p>
          <a:p>
            <a:pPr lvl="1"/>
            <a:r>
              <a:rPr lang="en-US" dirty="0"/>
              <a:t>Cluster population into groups</a:t>
            </a:r>
          </a:p>
          <a:p>
            <a:pPr lvl="1"/>
            <a:r>
              <a:rPr lang="en-US" dirty="0"/>
              <a:t>Randomly sample groups</a:t>
            </a:r>
          </a:p>
          <a:p>
            <a:pPr lvl="1"/>
            <a:r>
              <a:rPr lang="en-US" dirty="0"/>
              <a:t>Option 1 (one-stage cluster sample): do a census of each sampled cluster </a:t>
            </a:r>
          </a:p>
          <a:p>
            <a:pPr lvl="1"/>
            <a:r>
              <a:rPr lang="en-US" dirty="0"/>
              <a:t>Option 2: (two-stage): randomly sample within each sampled cluster</a:t>
            </a:r>
          </a:p>
          <a:p>
            <a:r>
              <a:rPr lang="en-US" dirty="0"/>
              <a:t>Stratified random sampling</a:t>
            </a:r>
          </a:p>
          <a:p>
            <a:pPr lvl="1"/>
            <a:r>
              <a:rPr lang="en-US" dirty="0"/>
              <a:t>Separate population into “strata”: all 0-17 year </a:t>
            </a:r>
            <a:r>
              <a:rPr lang="en-US" dirty="0" err="1"/>
              <a:t>olds</a:t>
            </a:r>
            <a:r>
              <a:rPr lang="en-US" dirty="0"/>
              <a:t> in one, all 18-23 year </a:t>
            </a:r>
            <a:r>
              <a:rPr lang="en-US" dirty="0" err="1"/>
              <a:t>olds</a:t>
            </a:r>
            <a:r>
              <a:rPr lang="en-US" dirty="0"/>
              <a:t> in another, all 23 and over in a third</a:t>
            </a:r>
          </a:p>
          <a:p>
            <a:pPr lvl="1"/>
            <a:r>
              <a:rPr lang="en-US" dirty="0"/>
              <a:t>Then randomly sample within </a:t>
            </a:r>
            <a:r>
              <a:rPr lang="en-US" i="1" dirty="0"/>
              <a:t>every</a:t>
            </a:r>
            <a:r>
              <a:rPr lang="en-US" dirty="0"/>
              <a:t> strata.  Weight your results by the size of the strata population within the total population.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1AB75D-EA6F-4E4F-A076-822BC54F1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9319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84789-C964-954E-8F28-A815C6B26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cluster or stratify?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630258-9D5D-FC49-9FBE-936DF96632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Cluster: sampling effort can be lower.  </a:t>
            </a:r>
          </a:p>
          <a:p>
            <a:pPr lvl="1"/>
            <a:r>
              <a:rPr lang="en-US" dirty="0"/>
              <a:t>For example cluster people in a population by town and sample from the towns</a:t>
            </a:r>
          </a:p>
          <a:p>
            <a:pPr lvl="1"/>
            <a:r>
              <a:rPr lang="en-US" dirty="0"/>
              <a:t>Then, for in person interviews, travel costs are lower </a:t>
            </a:r>
          </a:p>
          <a:p>
            <a:r>
              <a:rPr lang="en-US" dirty="0"/>
              <a:t>Stratified: You avoid missing important parts of the population in your sample</a:t>
            </a:r>
          </a:p>
          <a:p>
            <a:pPr lvl="1"/>
            <a:r>
              <a:rPr lang="en-US" dirty="0"/>
              <a:t>If a small fraction of people are in the 18-23 year old range, you might miss them if you didn’t create their own dedicated stratum.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7BDFE3-9C7E-B241-B7A4-A88D47BC36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849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4F29F6-84F8-F341-BC98-61AF4AF8F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9E94E5-A5D1-0F46-9790-EB44608AD6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Lab 1 due Friday </a:t>
            </a:r>
          </a:p>
          <a:p>
            <a:r>
              <a:rPr lang="en-US" dirty="0"/>
              <a:t>HW1 posted, due next Tuesday</a:t>
            </a:r>
          </a:p>
          <a:p>
            <a:r>
              <a:rPr lang="en-US" dirty="0"/>
              <a:t>There will be 11 lab notebooks</a:t>
            </a:r>
          </a:p>
          <a:p>
            <a:pPr lvl="1"/>
            <a:r>
              <a:rPr lang="en-US" dirty="0"/>
              <a:t>Released in lab on Monday, due Friday, you have 5 days to complete.</a:t>
            </a:r>
          </a:p>
          <a:p>
            <a:pPr lvl="1"/>
            <a:r>
              <a:rPr lang="en-US" dirty="0"/>
              <a:t>These will be “warmups” for the homework.  </a:t>
            </a:r>
          </a:p>
          <a:p>
            <a:r>
              <a:rPr lang="en-US" dirty="0"/>
              <a:t>There will be 11 </a:t>
            </a:r>
            <a:r>
              <a:rPr lang="en-US" dirty="0" err="1"/>
              <a:t>homeworks</a:t>
            </a:r>
            <a:endParaRPr lang="en-US" dirty="0"/>
          </a:p>
          <a:p>
            <a:pPr lvl="1"/>
            <a:r>
              <a:rPr lang="en-US" dirty="0"/>
              <a:t>Released Mondays, due Tuesdays, you have 8 days to complete.</a:t>
            </a:r>
          </a:p>
          <a:p>
            <a:pPr lvl="1"/>
            <a:r>
              <a:rPr lang="en-US" dirty="0"/>
              <a:t>You can start during the lab</a:t>
            </a:r>
          </a:p>
          <a:p>
            <a:r>
              <a:rPr lang="en-US" dirty="0"/>
              <a:t>There will be 9 lab meetings (not on Labor day or Veteran’s day)</a:t>
            </a:r>
          </a:p>
          <a:p>
            <a:pPr lvl="1"/>
            <a:r>
              <a:rPr lang="en-US" dirty="0"/>
              <a:t>So in weeks we have no lab meeting, you’ll still do a lab notebook and HW.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C6B9AC-8210-0641-A7DE-8AB1B992B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3681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8F7F2-BAE7-2348-8B31-507AF5CB8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happens if we </a:t>
            </a:r>
            <a:r>
              <a:rPr lang="en-US" i="1" dirty="0"/>
              <a:t>don’t </a:t>
            </a:r>
            <a:r>
              <a:rPr lang="en-US" dirty="0"/>
              <a:t>have a random sample?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FAAE12-79AC-CE43-A2D8-36B82BC0E1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All our efforts to predict or infer something about a population will be biased.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DE40DA-7450-8948-8B53-A8FB4C63D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704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2351F37-E34F-734E-A12B-512A9F4752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8223" y="4093671"/>
            <a:ext cx="3820689" cy="26278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25FB8E5-674B-DE46-949C-BC0329D4EA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bias the only thing we should care about when we construct a sample?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A9A0D0-65BC-394C-8C6E-C9C3F5C8C1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No, we also care about sample </a:t>
            </a:r>
            <a:r>
              <a:rPr lang="en-US" i="1" dirty="0"/>
              <a:t>size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 this influences the variance of the thing you’re trying to estimate. </a:t>
            </a:r>
          </a:p>
          <a:p>
            <a:r>
              <a:rPr lang="en-US" dirty="0">
                <a:sym typeface="Wingdings" pitchFamily="2" charset="2"/>
              </a:rPr>
              <a:t>What do we mean by </a:t>
            </a:r>
            <a:r>
              <a:rPr lang="en-US" i="1" dirty="0">
                <a:sym typeface="Wingdings" pitchFamily="2" charset="2"/>
              </a:rPr>
              <a:t>variance</a:t>
            </a:r>
            <a:r>
              <a:rPr lang="en-US" dirty="0">
                <a:sym typeface="Wingdings" pitchFamily="2" charset="2"/>
              </a:rPr>
              <a:t>?</a:t>
            </a:r>
          </a:p>
          <a:p>
            <a:pPr lvl="1"/>
            <a:r>
              <a:rPr lang="en-US" dirty="0">
                <a:sym typeface="Wingdings" pitchFamily="2" charset="2"/>
              </a:rPr>
              <a:t>The size of the range of possible estimates you’d get from each sample</a:t>
            </a:r>
          </a:p>
          <a:p>
            <a:pPr marL="0" indent="0" algn="ctr">
              <a:buNone/>
            </a:pPr>
            <a:endParaRPr lang="en-US" dirty="0">
              <a:sym typeface="Wingdings" pitchFamily="2" charset="2"/>
            </a:endParaRPr>
          </a:p>
          <a:p>
            <a:pPr marL="0" indent="0" algn="ctr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EF4CA8-12AF-FE4B-8580-861C0FE87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21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758587F-ABDA-4B42-8221-59E3E6BE4E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891" y="4093671"/>
            <a:ext cx="3820689" cy="26278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AD94F2C-A7A7-544B-9A20-7C9B3C6334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12055" y="4093671"/>
            <a:ext cx="3820689" cy="2627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671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527939-79D0-C346-90F8-50D445D57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Revisit:  Why did the polls predict the wrong candidate to win the last US presidential election?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75ECED-3749-5443-A295-3C21D843C0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Variance:</a:t>
            </a:r>
          </a:p>
          <a:p>
            <a:pPr lvl="1"/>
            <a:r>
              <a:rPr lang="en-US" dirty="0"/>
              <a:t>Small sample sizes leads to variance</a:t>
            </a:r>
          </a:p>
          <a:p>
            <a:r>
              <a:rPr lang="en-US" dirty="0"/>
              <a:t>Bias:</a:t>
            </a:r>
          </a:p>
          <a:p>
            <a:pPr lvl="1"/>
            <a:r>
              <a:rPr lang="en-US" dirty="0"/>
              <a:t>Sample bias.  Polling firms didn’t sample the population of voters randomly. </a:t>
            </a:r>
          </a:p>
          <a:p>
            <a:pPr lvl="1"/>
            <a:r>
              <a:rPr lang="en-US" dirty="0"/>
              <a:t>Measurement error (untruthful responses) </a:t>
            </a:r>
            <a:r>
              <a:rPr lang="en-US" dirty="0">
                <a:sym typeface="Wingdings" pitchFamily="2" charset="2"/>
              </a:rPr>
              <a:t> Bias.</a:t>
            </a:r>
          </a:p>
          <a:p>
            <a:r>
              <a:rPr lang="en-US" dirty="0">
                <a:sym typeface="Wingdings" pitchFamily="2" charset="2"/>
              </a:rPr>
              <a:t>Variance and sample bias are controllable in the way we design the sample.</a:t>
            </a:r>
          </a:p>
          <a:p>
            <a:r>
              <a:rPr lang="en-US" dirty="0">
                <a:sym typeface="Wingdings" pitchFamily="2" charset="2"/>
              </a:rPr>
              <a:t>Measurement error is trickier, and depends on how we query the sample once it is created.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524609-D768-4241-B3AA-063741D5A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155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0278EA-488D-FB49-9686-5DA07BF5D7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Jury selection example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B31C48-A4E7-6D4E-BA93-6238011EAB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530725"/>
          </a:xfrm>
        </p:spPr>
        <p:txBody>
          <a:bodyPr>
            <a:normAutofit/>
          </a:bodyPr>
          <a:lstStyle/>
          <a:p>
            <a:r>
              <a:rPr lang="en-US" dirty="0"/>
              <a:t>Last week I was summoned for jury duty</a:t>
            </a:r>
          </a:p>
          <a:p>
            <a:r>
              <a:rPr lang="en-US" dirty="0"/>
              <a:t>90 people sat in a courthouse in Alameda, waiting to find out if we’d serve on a “jury of peers”</a:t>
            </a:r>
          </a:p>
          <a:p>
            <a:r>
              <a:rPr lang="en-US" dirty="0"/>
              <a:t>While I waited, I wondered: Is this a random sample of adults in Alameda county?</a:t>
            </a:r>
          </a:p>
          <a:p>
            <a:r>
              <a:rPr lang="en-US" dirty="0"/>
              <a:t>The clerk explained that we’re all there because “the system” choose us randomly.  </a:t>
            </a:r>
          </a:p>
          <a:p>
            <a:r>
              <a:rPr lang="en-US" dirty="0"/>
              <a:t>But how good is “the system”?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BFC2EB-FABF-1D4E-BEC8-D7614262E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2384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89A7E-460C-C64D-9517-0F72FC418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Jury selection, continued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87519B-6AFD-9142-81F4-EBB93DF525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Q1: What is the population they sample from?  </a:t>
            </a:r>
          </a:p>
          <a:p>
            <a:pPr lvl="1"/>
            <a:r>
              <a:rPr lang="en-US" dirty="0"/>
              <a:t>Voter registration, and DMV records</a:t>
            </a:r>
          </a:p>
          <a:p>
            <a:pPr lvl="1"/>
            <a:r>
              <a:rPr lang="en-US" dirty="0"/>
              <a:t>Careful!  If the name on your voting record is different than DMV, you are twice as likely to get called</a:t>
            </a:r>
          </a:p>
          <a:p>
            <a:pPr lvl="1"/>
            <a:endParaRPr lang="en-US" dirty="0"/>
          </a:p>
          <a:p>
            <a:r>
              <a:rPr lang="en-US" dirty="0"/>
              <a:t>Q2: If someone is called, do they report?</a:t>
            </a:r>
          </a:p>
          <a:p>
            <a:pPr lvl="1"/>
            <a:r>
              <a:rPr lang="en-US" dirty="0"/>
              <a:t>Clerk explained she called 400 people to get a turnout of 90</a:t>
            </a:r>
          </a:p>
          <a:p>
            <a:pPr lvl="1"/>
            <a:r>
              <a:rPr lang="en-US" dirty="0"/>
              <a:t>They might have the wrong address for some people</a:t>
            </a:r>
          </a:p>
          <a:p>
            <a:pPr lvl="1"/>
            <a:r>
              <a:rPr lang="en-US" dirty="0"/>
              <a:t>Others ignore the summons, or throw it out</a:t>
            </a:r>
          </a:p>
          <a:p>
            <a:pPr lvl="1"/>
            <a:r>
              <a:rPr lang="en-US" dirty="0"/>
              <a:t>(The fine for not reporting is $1,500, “when enforced”)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A6AFD6-4A86-E94A-BFB8-1EFB67CD6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888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8DCA7-DB7D-A744-9111-CF634E2C1B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 Census: Changing questions…what will be the effect?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E05A1-2BB1-6A4B-BAE0-2F513BE680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i="1" dirty="0"/>
              <a:t>“Representatives and direct Taxes shall be apportioned among the several States … according to their respective Numbers.... The actual Enumeration shall be made…within every…Term of ten Years.”</a:t>
            </a:r>
          </a:p>
          <a:p>
            <a:pPr marL="0" indent="0" algn="ctr">
              <a:buNone/>
            </a:pPr>
            <a:r>
              <a:rPr lang="en-US" i="1" dirty="0"/>
              <a:t>-- US Constitution </a:t>
            </a:r>
          </a:p>
          <a:p>
            <a:r>
              <a:rPr lang="en-US" dirty="0"/>
              <a:t>2016 Supreme Court case established the “respective Numbers” is total population, not just eligible voters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6BCD72-8247-E74E-9F73-2FF323A431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4623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857AFBA-326A-9B4C-8238-5F7600C0E3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8889" y="2591903"/>
            <a:ext cx="7935844" cy="396792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198DCA7-DB7D-A744-9111-CF634E2C1B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 Census: Changing questions…what will be the effect?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E05A1-2BB1-6A4B-BAE0-2F513BE680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95851"/>
          </a:xfrm>
        </p:spPr>
        <p:txBody>
          <a:bodyPr>
            <a:normAutofit/>
          </a:bodyPr>
          <a:lstStyle/>
          <a:p>
            <a:r>
              <a:rPr lang="en-US" dirty="0"/>
              <a:t>US Census to count </a:t>
            </a:r>
            <a:r>
              <a:rPr lang="en-US" i="1" dirty="0"/>
              <a:t>all</a:t>
            </a:r>
            <a:r>
              <a:rPr lang="en-US" dirty="0"/>
              <a:t> people</a:t>
            </a:r>
          </a:p>
          <a:p>
            <a:r>
              <a:rPr lang="en-US" dirty="0"/>
              <a:t>But it is also used to collect information about the population (while we’re at it…)</a:t>
            </a:r>
          </a:p>
          <a:p>
            <a:r>
              <a:rPr lang="en-US" dirty="0"/>
              <a:t>Question planned for the 2020 </a:t>
            </a:r>
            <a:br>
              <a:rPr lang="en-US" dirty="0"/>
            </a:br>
            <a:r>
              <a:rPr lang="en-US" dirty="0"/>
              <a:t>census:</a:t>
            </a:r>
          </a:p>
          <a:p>
            <a:r>
              <a:rPr lang="en-US" dirty="0"/>
              <a:t>What will be the effect </a:t>
            </a:r>
            <a:br>
              <a:rPr lang="en-US" dirty="0"/>
            </a:br>
            <a:r>
              <a:rPr lang="en-US" dirty="0"/>
              <a:t>of this on the outcome of </a:t>
            </a:r>
            <a:br>
              <a:rPr lang="en-US" dirty="0"/>
            </a:br>
            <a:r>
              <a:rPr lang="en-US" dirty="0"/>
              <a:t>the census?</a:t>
            </a:r>
          </a:p>
          <a:p>
            <a:r>
              <a:rPr lang="en-US" dirty="0"/>
              <a:t>Bias, Variance, other?</a:t>
            </a:r>
          </a:p>
          <a:p>
            <a:pPr lvl="1"/>
            <a:r>
              <a:rPr lang="en-US" dirty="0"/>
              <a:t>Bias: immigrants won’t respond </a:t>
            </a:r>
            <a:br>
              <a:rPr lang="en-US" dirty="0"/>
            </a:br>
            <a:r>
              <a:rPr lang="en-US" dirty="0"/>
              <a:t>to the form, leading to undercount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6BCD72-8247-E74E-9F73-2FF323A431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26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30DC8A-0775-0A41-9DAC-0CA0B3C415F7}"/>
              </a:ext>
            </a:extLst>
          </p:cNvPr>
          <p:cNvSpPr txBox="1"/>
          <p:nvPr/>
        </p:nvSpPr>
        <p:spPr>
          <a:xfrm>
            <a:off x="8310909" y="6375159"/>
            <a:ext cx="1671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Pewresearch.og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78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D416FD-0DFD-1E4D-AE7B-A07650860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provenance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ABAF7B-32AE-B948-A370-74261422E9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4993"/>
            <a:ext cx="10515600" cy="472213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Provenance:  The mechanisms by which the data arose</a:t>
            </a:r>
          </a:p>
          <a:p>
            <a:r>
              <a:rPr lang="en-US" dirty="0"/>
              <a:t>How was it collected?  A random sample, an administrative database?</a:t>
            </a:r>
          </a:p>
          <a:p>
            <a:r>
              <a:rPr lang="en-US" dirty="0"/>
              <a:t>What mechanism generated the data</a:t>
            </a:r>
          </a:p>
          <a:p>
            <a:pPr lvl="1"/>
            <a:r>
              <a:rPr lang="en-US" dirty="0"/>
              <a:t>An experiment?</a:t>
            </a:r>
          </a:p>
          <a:p>
            <a:pPr lvl="1"/>
            <a:r>
              <a:rPr lang="en-US" dirty="0"/>
              <a:t>Observations in “nature”?</a:t>
            </a:r>
          </a:p>
          <a:p>
            <a:pPr lvl="1"/>
            <a:r>
              <a:rPr lang="en-US" dirty="0"/>
              <a:t>An industrial process?</a:t>
            </a:r>
          </a:p>
          <a:p>
            <a:r>
              <a:rPr lang="en-US" dirty="0"/>
              <a:t>How were the data manipulated (cleaned, transformed, </a:t>
            </a:r>
            <a:r>
              <a:rPr lang="en-US" dirty="0" err="1"/>
              <a:t>etc</a:t>
            </a:r>
            <a:r>
              <a:rPr lang="en-US" dirty="0"/>
              <a:t>) to get to their current condition?</a:t>
            </a:r>
          </a:p>
          <a:p>
            <a:endParaRPr lang="en-US" dirty="0"/>
          </a:p>
          <a:p>
            <a:r>
              <a:rPr lang="en-US" dirty="0"/>
              <a:t>Understanding provenance enables us to understand how well we can generalize.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5190AC-5B19-914A-A1BE-68AF6606C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3069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54CF2A-6380-7B45-BA5C-21E446368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interesting nugget about big data vs SRS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17AB72-AC9F-E347-B6C8-0FAFD95CCA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2012 Elections: What fraction of respondents would vote for Obama for </a:t>
            </a:r>
          </a:p>
          <a:p>
            <a:pPr lvl="1"/>
            <a:r>
              <a:rPr lang="en-US" dirty="0"/>
              <a:t>Random sample of 400</a:t>
            </a:r>
          </a:p>
          <a:p>
            <a:pPr lvl="1"/>
            <a:r>
              <a:rPr lang="en-US" dirty="0"/>
              <a:t>Non-random sample of 60,000,000</a:t>
            </a:r>
          </a:p>
          <a:p>
            <a:r>
              <a:rPr lang="en-US" dirty="0"/>
              <a:t>Plot on the right shows the estimate</a:t>
            </a:r>
            <a:br>
              <a:rPr lang="en-US" dirty="0"/>
            </a:br>
            <a:r>
              <a:rPr lang="en-US" dirty="0"/>
              <a:t>from many different random </a:t>
            </a:r>
            <a:br>
              <a:rPr lang="en-US" dirty="0"/>
            </a:br>
            <a:r>
              <a:rPr lang="en-US" dirty="0"/>
              <a:t>samples of 400 versus the single </a:t>
            </a:r>
            <a:br>
              <a:rPr lang="en-US" dirty="0"/>
            </a:br>
            <a:r>
              <a:rPr lang="en-US" dirty="0"/>
              <a:t>“big” data set estimate</a:t>
            </a:r>
          </a:p>
          <a:p>
            <a:r>
              <a:rPr lang="en-US" dirty="0"/>
              <a:t>The small sample is often more wrong</a:t>
            </a:r>
            <a:br>
              <a:rPr lang="en-US" dirty="0"/>
            </a:br>
            <a:r>
              <a:rPr lang="en-US" dirty="0"/>
              <a:t>but </a:t>
            </a:r>
            <a:r>
              <a:rPr lang="en-US" i="1" dirty="0"/>
              <a:t>on average</a:t>
            </a:r>
            <a:r>
              <a:rPr lang="en-US" dirty="0"/>
              <a:t> it is correct.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D5D133-1C8C-3A44-BD57-5732817895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28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33D58A-4134-6143-8023-5220A02919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9168" y="2693987"/>
            <a:ext cx="5061182" cy="3662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6541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C8757-9515-584C-93B3-0E5A7710C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163549-503B-6C4C-A1E2-435F7E7E9F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Code: </a:t>
            </a:r>
            <a:r>
              <a:rPr lang="en-US" dirty="0" err="1"/>
              <a:t>enrg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3E6AB5-BDAA-5B45-A323-75C8F2044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3021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76015B-1D51-8946-8B30-3B8B1F9D7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concepts to cover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3AEC0E-DB91-3D44-AEF5-C83BE19650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Bias and variance</a:t>
            </a:r>
          </a:p>
          <a:p>
            <a:r>
              <a:rPr lang="en-US" dirty="0"/>
              <a:t>Prediction vs inference</a:t>
            </a:r>
          </a:p>
          <a:p>
            <a:r>
              <a:rPr lang="en-US" dirty="0"/>
              <a:t>Sampling</a:t>
            </a:r>
          </a:p>
          <a:p>
            <a:r>
              <a:rPr lang="en-US" dirty="0"/>
              <a:t>Discussion: What is data science? (Based on reading)</a:t>
            </a:r>
          </a:p>
          <a:p>
            <a:r>
              <a:rPr lang="en-US" dirty="0"/>
              <a:t>Origins of energy data for HW1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02D1CD-2BA7-5549-95FE-861A4BF55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2152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0AA31C-3590-0844-BE26-772BF76A77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Data science – what is it?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423A7B-BA8B-DF45-AD57-DD3588CDC8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0799"/>
            <a:ext cx="10515600" cy="5194301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Statistical perspective</a:t>
            </a:r>
          </a:p>
          <a:p>
            <a:pPr lvl="1"/>
            <a:r>
              <a:rPr lang="en-US" dirty="0"/>
              <a:t>Modeling: How to capture the “data generating process” flexibly and faithfully?</a:t>
            </a:r>
          </a:p>
          <a:p>
            <a:pPr lvl="1"/>
            <a:r>
              <a:rPr lang="en-US" dirty="0"/>
              <a:t>High dimensional data: How to choose which variables matter?</a:t>
            </a:r>
          </a:p>
          <a:p>
            <a:r>
              <a:rPr lang="en-US" dirty="0"/>
              <a:t>Computational perspective</a:t>
            </a:r>
          </a:p>
          <a:p>
            <a:pPr lvl="1"/>
            <a:r>
              <a:rPr lang="en-US" dirty="0"/>
              <a:t>Optimization methods: How to algorithmically find the parameters to a model</a:t>
            </a:r>
          </a:p>
          <a:p>
            <a:pPr lvl="1"/>
            <a:r>
              <a:rPr lang="en-US" dirty="0"/>
              <a:t>Sampling methods: How to gather and use data?</a:t>
            </a:r>
          </a:p>
          <a:p>
            <a:pPr lvl="1"/>
            <a:r>
              <a:rPr lang="en-US" dirty="0"/>
              <a:t>Model selection</a:t>
            </a:r>
          </a:p>
          <a:p>
            <a:pPr lvl="1"/>
            <a:r>
              <a:rPr lang="en-US" dirty="0"/>
              <a:t>Distributed computing: Parallel processing, for example.  </a:t>
            </a:r>
          </a:p>
          <a:p>
            <a:r>
              <a:rPr lang="en-US" dirty="0"/>
              <a:t>Human perspective</a:t>
            </a:r>
          </a:p>
          <a:p>
            <a:pPr lvl="1"/>
            <a:r>
              <a:rPr lang="en-US" dirty="0"/>
              <a:t>Problem domain, </a:t>
            </a:r>
          </a:p>
          <a:p>
            <a:pPr lvl="1"/>
            <a:r>
              <a:rPr lang="en-US" dirty="0"/>
              <a:t>How to gather and use data?</a:t>
            </a:r>
          </a:p>
          <a:p>
            <a:pPr lvl="1"/>
            <a:r>
              <a:rPr lang="en-US" dirty="0"/>
              <a:t>Model selection </a:t>
            </a:r>
          </a:p>
          <a:p>
            <a:pPr lvl="1"/>
            <a:r>
              <a:rPr lang="en-US" dirty="0"/>
              <a:t>Data exploration and visualization</a:t>
            </a:r>
          </a:p>
          <a:p>
            <a:pPr lvl="1"/>
            <a:r>
              <a:rPr lang="en-US" dirty="0"/>
              <a:t>Communicating the results of the analyses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8404E-A55D-6E42-80F6-44B7531F0E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258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5" presetClass="emph" presetSubtype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38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5" presetClass="emph" presetSubtype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40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5" presetClass="emph" presetSubtype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42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5" presetClass="emph" presetSubtype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44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18228-0DE8-354D-A8DC-6F002E1AC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Exploring the CAISO data set.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20CF6E-DA45-8B40-A9EC-E2CDC7F20F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9585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See lecture </a:t>
            </a:r>
            <a:r>
              <a:rPr lang="en-US" dirty="0" err="1"/>
              <a:t>ipynb</a:t>
            </a:r>
            <a:r>
              <a:rPr lang="en-US" dirty="0"/>
              <a:t>, ‘</a:t>
            </a:r>
            <a:r>
              <a:rPr lang="en-US" dirty="0" err="1"/>
              <a:t>CAISO_data_pull.ipynb</a:t>
            </a:r>
            <a:r>
              <a:rPr lang="en-US" dirty="0"/>
              <a:t>’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What can we say about the data provenance?</a:t>
            </a:r>
          </a:p>
          <a:p>
            <a:r>
              <a:rPr lang="en-US" dirty="0"/>
              <a:t>Collected with power meters on all generators connected to the grid</a:t>
            </a:r>
          </a:p>
          <a:p>
            <a:r>
              <a:rPr lang="en-US" dirty="0"/>
              <a:t>How were the data manipulated?</a:t>
            </a:r>
          </a:p>
          <a:p>
            <a:pPr lvl="1"/>
            <a:r>
              <a:rPr lang="en-US" dirty="0"/>
              <a:t>Aggregated by hour and generator type</a:t>
            </a:r>
          </a:p>
          <a:p>
            <a:r>
              <a:rPr lang="en-US" dirty="0"/>
              <a:t>What mechanism generated the data: experiment, industrial process, observations in nature? </a:t>
            </a:r>
          </a:p>
          <a:p>
            <a:pPr lvl="1"/>
            <a:r>
              <a:rPr lang="en-US" dirty="0"/>
              <a:t>Industrial process </a:t>
            </a:r>
          </a:p>
          <a:p>
            <a:r>
              <a:rPr lang="en-US" dirty="0"/>
              <a:t>Is it a random sample, a census?</a:t>
            </a:r>
          </a:p>
          <a:p>
            <a:pPr lvl="1"/>
            <a:r>
              <a:rPr lang="en-US" dirty="0"/>
              <a:t>We have access to all recorded days, but not all days in the history of the world are recorded.  Administrative database.</a:t>
            </a:r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7AF1E9-F11C-EA4D-A380-B20653E88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465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29CF87-E7EF-2B4F-B224-A48DCA7E64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week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FC11D8-BAC8-384D-A2CC-777B92E966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13658"/>
            <a:ext cx="10515600" cy="4866046"/>
          </a:xfrm>
        </p:spPr>
        <p:txBody>
          <a:bodyPr>
            <a:normAutofit fontScale="92500"/>
          </a:bodyPr>
          <a:lstStyle/>
          <a:p>
            <a:r>
              <a:rPr lang="en-US" dirty="0"/>
              <a:t>HW1 is available, due next Tuesday.</a:t>
            </a:r>
          </a:p>
          <a:p>
            <a:r>
              <a:rPr lang="en-US" dirty="0"/>
              <a:t>Thursday 8/30.  </a:t>
            </a:r>
          </a:p>
          <a:p>
            <a:pPr lvl="1"/>
            <a:r>
              <a:rPr lang="en-US" dirty="0"/>
              <a:t>We’ll cover pandas</a:t>
            </a:r>
          </a:p>
          <a:p>
            <a:pPr lvl="1"/>
            <a:r>
              <a:rPr lang="en-US" dirty="0"/>
              <a:t>Reading: Chapter 3 from the DS100 textbook</a:t>
            </a:r>
          </a:p>
          <a:p>
            <a:pPr lvl="1"/>
            <a:r>
              <a:rPr lang="en-US" dirty="0"/>
              <a:t>Lecture: Again, bring your laptop!</a:t>
            </a:r>
          </a:p>
          <a:p>
            <a:r>
              <a:rPr lang="en-US" dirty="0"/>
              <a:t>Monday 9/3: No lab meeting (labor day)</a:t>
            </a:r>
          </a:p>
          <a:p>
            <a:pPr lvl="1"/>
            <a:r>
              <a:rPr lang="en-US" dirty="0"/>
              <a:t>But we’ll still release a lab for you to complete.  It’ll be like a homework warmup</a:t>
            </a:r>
          </a:p>
          <a:p>
            <a:pPr lvl="1"/>
            <a:r>
              <a:rPr lang="en-US" dirty="0" err="1"/>
              <a:t>Seigi</a:t>
            </a:r>
            <a:r>
              <a:rPr lang="en-US" dirty="0"/>
              <a:t> will post extra office hours next week</a:t>
            </a:r>
          </a:p>
          <a:p>
            <a:r>
              <a:rPr lang="en-US" dirty="0"/>
              <a:t>Tuesday 9/4:</a:t>
            </a:r>
          </a:p>
          <a:p>
            <a:pPr lvl="1"/>
            <a:r>
              <a:rPr lang="en-US" dirty="0"/>
              <a:t>More pandas</a:t>
            </a:r>
          </a:p>
          <a:p>
            <a:pPr lvl="1"/>
            <a:r>
              <a:rPr lang="en-US" dirty="0"/>
              <a:t>Overview of topics in energy and development</a:t>
            </a:r>
          </a:p>
          <a:p>
            <a:pPr lvl="1"/>
            <a:r>
              <a:rPr lang="en-US" dirty="0"/>
              <a:t>Bring your laptop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928347-B108-BE41-80A1-21DBF352A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9858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70FA1A-279B-8C47-8547-07F5A7123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some basic terms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232995-E8FB-4B40-8D51-4B64A056A9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Population</a:t>
            </a:r>
          </a:p>
          <a:p>
            <a:pPr marL="457200" lvl="1" indent="0">
              <a:buNone/>
            </a:pPr>
            <a:r>
              <a:rPr lang="en-US" i="1" dirty="0"/>
              <a:t>"</a:t>
            </a:r>
            <a:r>
              <a:rPr lang="en-US" i="1" dirty="0">
                <a:solidFill>
                  <a:srgbClr val="262626"/>
                </a:solidFill>
                <a:latin typeface="RobotoSlab-Light"/>
              </a:rPr>
              <a:t>A population is a large set of objects of a similar nature - e.g. human beings, households, readings from a measurement device - which is of interest as a whole” </a:t>
            </a:r>
            <a:r>
              <a:rPr lang="en-US" sz="1800" dirty="0">
                <a:solidFill>
                  <a:srgbClr val="262626"/>
                </a:solidFill>
                <a:latin typeface="RobotoSlab-Light"/>
              </a:rPr>
              <a:t>(</a:t>
            </a:r>
            <a:r>
              <a:rPr lang="en-US" sz="1800" dirty="0" err="1">
                <a:solidFill>
                  <a:srgbClr val="262626"/>
                </a:solidFill>
                <a:latin typeface="RobotoSlab-Light"/>
              </a:rPr>
              <a:t>statistics.com</a:t>
            </a:r>
            <a:r>
              <a:rPr lang="en-US" sz="1800" dirty="0">
                <a:solidFill>
                  <a:srgbClr val="262626"/>
                </a:solidFill>
                <a:latin typeface="RobotoSlab-Light"/>
              </a:rPr>
              <a:t>)</a:t>
            </a:r>
            <a:endParaRPr lang="en-US" i="1" dirty="0"/>
          </a:p>
          <a:p>
            <a:r>
              <a:rPr lang="en-US" dirty="0"/>
              <a:t>Sample</a:t>
            </a:r>
          </a:p>
          <a:p>
            <a:pPr marL="457200" lvl="1" indent="0">
              <a:buNone/>
            </a:pPr>
            <a:r>
              <a:rPr lang="en-US" sz="2800" i="1" dirty="0"/>
              <a:t>“A subset of objects drawn from a population”</a:t>
            </a:r>
          </a:p>
          <a:p>
            <a:pPr marL="457200" lvl="1" indent="0">
              <a:buNone/>
            </a:pPr>
            <a:r>
              <a:rPr lang="en-US" sz="2800" dirty="0"/>
              <a:t>Examples</a:t>
            </a:r>
          </a:p>
          <a:p>
            <a:pPr lvl="1"/>
            <a:r>
              <a:rPr lang="en-US" dirty="0"/>
              <a:t>Administrative databases</a:t>
            </a:r>
          </a:p>
          <a:p>
            <a:pPr lvl="1"/>
            <a:r>
              <a:rPr lang="en-US" dirty="0"/>
              <a:t>Convenience samples, self-selected samples</a:t>
            </a:r>
          </a:p>
          <a:p>
            <a:pPr lvl="1"/>
            <a:r>
              <a:rPr lang="en-US" dirty="0"/>
              <a:t>Random Samples</a:t>
            </a:r>
          </a:p>
          <a:p>
            <a:pPr lvl="1"/>
            <a:r>
              <a:rPr lang="en-US" dirty="0"/>
              <a:t>Census: Essentially, a sample that comprises the entire population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D85513-F2AB-8D4C-BEAF-8113679E6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924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1372B-215B-9145-9604-26BC6BC69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we sample subsets of a population?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B4EEED-B95A-7340-BB20-EB2DA7DF30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Because the effort to do a census is usually too high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B9CDDB-7BC6-584D-B811-38305D08B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094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9F4768-9338-6C42-8969-4A56FF2ED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might we do with a sample?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C772DA-F017-2144-9487-F8FCC733F0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Make predictions</a:t>
            </a:r>
          </a:p>
          <a:p>
            <a:pPr lvl="1"/>
            <a:r>
              <a:rPr lang="en-US" dirty="0"/>
              <a:t>About the entire population</a:t>
            </a:r>
          </a:p>
          <a:p>
            <a:pPr lvl="1"/>
            <a:r>
              <a:rPr lang="en-US" dirty="0"/>
              <a:t>In space</a:t>
            </a:r>
          </a:p>
          <a:p>
            <a:pPr lvl="1"/>
            <a:r>
              <a:rPr lang="en-US" dirty="0"/>
              <a:t>In time</a:t>
            </a:r>
          </a:p>
          <a:p>
            <a:r>
              <a:rPr lang="en-US" dirty="0"/>
              <a:t>Make inferences</a:t>
            </a:r>
          </a:p>
          <a:p>
            <a:pPr lvl="1"/>
            <a:r>
              <a:rPr lang="en-US" dirty="0"/>
              <a:t>What is the effect of x on y?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72BB23-C649-AF46-BA68-9F48BAE4D0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334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527939-79D0-C346-90F8-50D445D57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Why did the polls predict the wrong candidate to win the last US presidential election?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75ECED-3749-5443-A295-3C21D843C0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(we’ll write answers on the board and come back to them)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524609-D768-4241-B3AA-063741D5A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3033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7468B8-867F-CB48-8D50-770A5D7070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Probability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67DAF6-045A-E242-BF42-F81D412AD9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3160A1-C96F-0640-AFD7-76F576193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1331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BD008D-6DA6-D445-A293-4DEA85AF3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Probability of an event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F70E7D-A6E2-AE4C-B178-9D41C4E1B4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probability that an event occurs as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In the case of a coin toss, the probability of getting heads is…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650865-100B-D943-8345-5E7CFA717A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32A25E-8FA3-C64A-9C71-C772712F86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028" y="2182368"/>
            <a:ext cx="10103943" cy="108077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6E9FC35-C4E9-F945-936C-13F42F5603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1292" y="3985609"/>
            <a:ext cx="2796452" cy="753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101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6285</TotalTime>
  <Words>1846</Words>
  <Application>Microsoft Macintosh PowerPoint</Application>
  <PresentationFormat>Widescreen</PresentationFormat>
  <Paragraphs>270</Paragraphs>
  <Slides>32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8" baseType="lpstr">
      <vt:lpstr>Arial</vt:lpstr>
      <vt:lpstr>Calibri</vt:lpstr>
      <vt:lpstr>Calibri Light</vt:lpstr>
      <vt:lpstr>RobotoSlab-Light</vt:lpstr>
      <vt:lpstr>Wingdings</vt:lpstr>
      <vt:lpstr>Office Theme</vt:lpstr>
      <vt:lpstr>Data, Environment and Society  Lecture 2: Origins of data</vt:lpstr>
      <vt:lpstr>Announcements</vt:lpstr>
      <vt:lpstr>Key concepts to cover today</vt:lpstr>
      <vt:lpstr>Defining some basic terms</vt:lpstr>
      <vt:lpstr>Why do we sample subsets of a population?</vt:lpstr>
      <vt:lpstr>What might we do with a sample?</vt:lpstr>
      <vt:lpstr>Why did the polls predict the wrong candidate to win the last US presidential election?</vt:lpstr>
      <vt:lpstr>Probability overview</vt:lpstr>
      <vt:lpstr>Probability of an event</vt:lpstr>
      <vt:lpstr>Probability of one event OR another</vt:lpstr>
      <vt:lpstr>What important assumption…</vt:lpstr>
      <vt:lpstr>Events don’t need to be individual outcomes</vt:lpstr>
      <vt:lpstr>Probability of one event AND another</vt:lpstr>
      <vt:lpstr>Conditional Probability </vt:lpstr>
      <vt:lpstr>Conditional probability with independent events</vt:lpstr>
      <vt:lpstr>Simple random sample (SRS)</vt:lpstr>
      <vt:lpstr>Questions</vt:lpstr>
      <vt:lpstr>Some other random sampling strategies</vt:lpstr>
      <vt:lpstr>Why cluster or stratify?</vt:lpstr>
      <vt:lpstr>What happens if we don’t have a random sample?</vt:lpstr>
      <vt:lpstr>Is bias the only thing we should care about when we construct a sample?</vt:lpstr>
      <vt:lpstr>Revisit:  Why did the polls predict the wrong candidate to win the last US presidential election?</vt:lpstr>
      <vt:lpstr>Jury selection example </vt:lpstr>
      <vt:lpstr>Jury selection, continued</vt:lpstr>
      <vt:lpstr>US Census: Changing questions…what will be the effect?</vt:lpstr>
      <vt:lpstr>US Census: Changing questions…what will be the effect?</vt:lpstr>
      <vt:lpstr>Data provenance</vt:lpstr>
      <vt:lpstr>An interesting nugget about big data vs SRS</vt:lpstr>
      <vt:lpstr>Quiz</vt:lpstr>
      <vt:lpstr>Data science – what is it?</vt:lpstr>
      <vt:lpstr>Exploring the CAISO data set.</vt:lpstr>
      <vt:lpstr>Next week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Statistical Learning for Energy and Environment</dc:title>
  <dc:creator>Microsoft Office User</dc:creator>
  <cp:lastModifiedBy>Microsoft Office User</cp:lastModifiedBy>
  <cp:revision>196</cp:revision>
  <dcterms:created xsi:type="dcterms:W3CDTF">2018-08-20T12:51:30Z</dcterms:created>
  <dcterms:modified xsi:type="dcterms:W3CDTF">2018-08-28T16:16:07Z</dcterms:modified>
</cp:coreProperties>
</file>